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5"/>
    <p:sldMasterId id="214748368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5143500" cx="9144000"/>
  <p:notesSz cx="6858000" cy="9144000"/>
  <p:embeddedFontLst>
    <p:embeddedFont>
      <p:font typeface="Helvetica Neue"/>
      <p:regular r:id="rId22"/>
      <p:bold r:id="rId23"/>
      <p:italic r:id="rId24"/>
      <p:boldItalic r:id="rId25"/>
    </p:embeddedFont>
    <p:embeddedFont>
      <p:font typeface="Spectral"/>
      <p:regular r:id="rId26"/>
      <p:bold r:id="rId27"/>
      <p:italic r:id="rId28"/>
      <p:boldItalic r:id="rId29"/>
    </p:embeddedFont>
    <p:embeddedFont>
      <p:font typeface="Helvetica Neue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13C1D4C-F34E-4A89-9CF5-3E5460372B68}">
  <a:tblStyle styleId="{F13C1D4C-F34E-4A89-9CF5-3E5460372B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HelveticaNeue-regular.fntdata"/><Relationship Id="rId21" Type="http://schemas.openxmlformats.org/officeDocument/2006/relationships/slide" Target="slides/slide14.xml"/><Relationship Id="rId24" Type="http://schemas.openxmlformats.org/officeDocument/2006/relationships/font" Target="fonts/HelveticaNeue-italic.fntdata"/><Relationship Id="rId23" Type="http://schemas.openxmlformats.org/officeDocument/2006/relationships/font" Target="fonts/HelveticaNeue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Spectral-regular.fntdata"/><Relationship Id="rId25" Type="http://schemas.openxmlformats.org/officeDocument/2006/relationships/font" Target="fonts/HelveticaNeue-boldItalic.fntdata"/><Relationship Id="rId28" Type="http://schemas.openxmlformats.org/officeDocument/2006/relationships/font" Target="fonts/Spectral-italic.fntdata"/><Relationship Id="rId27" Type="http://schemas.openxmlformats.org/officeDocument/2006/relationships/font" Target="fonts/Spectral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Spectral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HelveticaNeueLight-bold.fntdata"/><Relationship Id="rId30" Type="http://schemas.openxmlformats.org/officeDocument/2006/relationships/font" Target="fonts/HelveticaNeueLight-regular.fntdata"/><Relationship Id="rId11" Type="http://schemas.openxmlformats.org/officeDocument/2006/relationships/slide" Target="slides/slide4.xml"/><Relationship Id="rId33" Type="http://schemas.openxmlformats.org/officeDocument/2006/relationships/font" Target="fonts/HelveticaNeueLight-boldItalic.fntdata"/><Relationship Id="rId10" Type="http://schemas.openxmlformats.org/officeDocument/2006/relationships/slide" Target="slides/slide3.xml"/><Relationship Id="rId32" Type="http://schemas.openxmlformats.org/officeDocument/2006/relationships/font" Target="fonts/HelveticaNeueLight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0.png>
</file>

<file path=ppt/media/image11.png>
</file>

<file path=ppt/media/image14.jpg>
</file>

<file path=ppt/media/image15.png>
</file>

<file path=ppt/media/image16.png>
</file>

<file path=ppt/media/image17.png>
</file>

<file path=ppt/media/image18.jpg>
</file>

<file path=ppt/media/image3.jp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3c6538c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3c6538c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development kahoot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1fab099fdd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1fab099fd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fab099fdd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fab099fdd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1fab099fdd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1fab099fdd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1fab099fdd_1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1fab099fdd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1fab099fdd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1fab099fdd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f3c6538c96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f3c6538c96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f3c6538c96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f3c6538c96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4f6cefb7c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4f6cefb7c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3c6538c96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f3c6538c96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f3c6538c96_0_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f3c6538c96_0_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4f6cefb7c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4f6cefb7c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f3c6538c96_0_4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f3c6538c96_0_4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f3c6538c96_0_4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f3c6538c96_0_4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-14150"/>
            <a:ext cx="5022000" cy="5157600"/>
          </a:xfrm>
          <a:prstGeom prst="rect">
            <a:avLst/>
          </a:prstGeom>
          <a:solidFill>
            <a:srgbClr val="00B5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 txBox="1"/>
          <p:nvPr>
            <p:ph type="ctrTitle"/>
          </p:nvPr>
        </p:nvSpPr>
        <p:spPr>
          <a:xfrm>
            <a:off x="311700" y="1345600"/>
            <a:ext cx="4472700" cy="24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311700" y="3870625"/>
            <a:ext cx="3892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7" name="Google Shape;57;p13"/>
          <p:cNvSpPr/>
          <p:nvPr>
            <p:ph idx="2" type="pic"/>
          </p:nvPr>
        </p:nvSpPr>
        <p:spPr>
          <a:xfrm>
            <a:off x="5022000" y="2703575"/>
            <a:ext cx="4122000" cy="2438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y College?">
  <p:cSld name="TITLE_1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0" y="0"/>
            <a:ext cx="9144000" cy="962400"/>
          </a:xfrm>
          <a:prstGeom prst="rect">
            <a:avLst/>
          </a:prstGeom>
          <a:solidFill>
            <a:srgbClr val="00B5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type="ctrTitle"/>
          </p:nvPr>
        </p:nvSpPr>
        <p:spPr>
          <a:xfrm>
            <a:off x="3450850" y="178050"/>
            <a:ext cx="5483400" cy="6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61" name="Google Shape;6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3" name="Google Shape;63;p14"/>
          <p:cNvSpPr/>
          <p:nvPr>
            <p:ph idx="2" type="pic"/>
          </p:nvPr>
        </p:nvSpPr>
        <p:spPr>
          <a:xfrm>
            <a:off x="0" y="962400"/>
            <a:ext cx="3847800" cy="41811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4184625" y="1281675"/>
            <a:ext cx="43740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1">
  <p:cSld name="TITLE_1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-75" y="-14150"/>
            <a:ext cx="9144000" cy="976800"/>
          </a:xfrm>
          <a:prstGeom prst="rect">
            <a:avLst/>
          </a:prstGeom>
          <a:solidFill>
            <a:srgbClr val="1266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74625" y="1281675"/>
            <a:ext cx="56904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 2">
  <p:cSld name="TITLE_1_1_1_1_1_1_1_1_1_1_1_1_1_1_1_1_1_1_1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/>
          <p:nvPr/>
        </p:nvSpPr>
        <p:spPr>
          <a:xfrm>
            <a:off x="75" y="0"/>
            <a:ext cx="9144000" cy="5143500"/>
          </a:xfrm>
          <a:prstGeom prst="rect">
            <a:avLst/>
          </a:prstGeom>
          <a:solidFill>
            <a:srgbClr val="D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77" name="Google Shape;77;p16"/>
          <p:cNvSpPr txBox="1"/>
          <p:nvPr>
            <p:ph type="title"/>
          </p:nvPr>
        </p:nvSpPr>
        <p:spPr>
          <a:xfrm>
            <a:off x="2014425" y="2280450"/>
            <a:ext cx="5115300" cy="5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mily Fued">
  <p:cSld name="TITLE_1_1_1_1_1_1_1_1_1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/>
          <p:nvPr/>
        </p:nvSpPr>
        <p:spPr>
          <a:xfrm>
            <a:off x="0" y="0"/>
            <a:ext cx="9144000" cy="962400"/>
          </a:xfrm>
          <a:prstGeom prst="rect">
            <a:avLst/>
          </a:prstGeom>
          <a:solidFill>
            <a:srgbClr val="D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84" name="Google Shape;84;p17"/>
          <p:cNvSpPr txBox="1"/>
          <p:nvPr>
            <p:ph type="title"/>
          </p:nvPr>
        </p:nvSpPr>
        <p:spPr>
          <a:xfrm>
            <a:off x="3835200" y="167325"/>
            <a:ext cx="50334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p17"/>
          <p:cNvSpPr/>
          <p:nvPr>
            <p:ph idx="2" type="pic"/>
          </p:nvPr>
        </p:nvSpPr>
        <p:spPr>
          <a:xfrm>
            <a:off x="2055300" y="1863000"/>
            <a:ext cx="5033400" cy="18429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17"/>
          <p:cNvSpPr txBox="1"/>
          <p:nvPr>
            <p:ph idx="1" type="subTitle"/>
          </p:nvPr>
        </p:nvSpPr>
        <p:spPr>
          <a:xfrm>
            <a:off x="2855850" y="4035325"/>
            <a:ext cx="34323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 Slide">
  <p:cSld name="TITLE_1_1_1_1_1_1_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/>
          <p:nvPr/>
        </p:nvSpPr>
        <p:spPr>
          <a:xfrm>
            <a:off x="0" y="0"/>
            <a:ext cx="5032200" cy="5143500"/>
          </a:xfrm>
          <a:prstGeom prst="rect">
            <a:avLst/>
          </a:prstGeom>
          <a:solidFill>
            <a:srgbClr val="1266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>
            <p:ph type="ctrTitle"/>
          </p:nvPr>
        </p:nvSpPr>
        <p:spPr>
          <a:xfrm>
            <a:off x="373875" y="1428150"/>
            <a:ext cx="3605400" cy="228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pic>
        <p:nvPicPr>
          <p:cNvPr id="90" name="Google Shape;9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2" name="Google Shape;92;p18"/>
          <p:cNvSpPr/>
          <p:nvPr>
            <p:ph idx="2" type="pic"/>
          </p:nvPr>
        </p:nvSpPr>
        <p:spPr>
          <a:xfrm>
            <a:off x="5032200" y="0"/>
            <a:ext cx="4112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Q/Common Misconceptions 1">
  <p:cSld name="TITLE_1_1_1_1_1_1_1_1_1_1_1_1_1_1_1_1_1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/>
          <p:nvPr/>
        </p:nvSpPr>
        <p:spPr>
          <a:xfrm>
            <a:off x="4120875" y="0"/>
            <a:ext cx="5023200" cy="5143500"/>
          </a:xfrm>
          <a:prstGeom prst="rect">
            <a:avLst/>
          </a:prstGeom>
          <a:solidFill>
            <a:srgbClr val="E9D7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9" name="Google Shape;99;p19"/>
          <p:cNvSpPr txBox="1"/>
          <p:nvPr>
            <p:ph type="title"/>
          </p:nvPr>
        </p:nvSpPr>
        <p:spPr>
          <a:xfrm>
            <a:off x="238575" y="2090550"/>
            <a:ext cx="3705600" cy="9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1" type="subTitle"/>
          </p:nvPr>
        </p:nvSpPr>
        <p:spPr>
          <a:xfrm>
            <a:off x="4531575" y="962525"/>
            <a:ext cx="42018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7" name="Google Shape;107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8" name="Google Shape;10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" name="Google Shape;11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9" name="Google Shape;119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0" name="Google Shape;12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" name="Google Shape;12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6" name="Google Shape;126;p2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7" name="Google Shape;12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0" name="Google Shape;13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4" name="Google Shape;134;p2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5" name="Google Shape;135;p2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6" name="Google Shape;13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39" name="Google Shape;13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2" name="Google Shape;142;p3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3" name="Google Shape;14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/>
          <p:nvPr/>
        </p:nvSpPr>
        <p:spPr>
          <a:xfrm>
            <a:off x="0" y="-14150"/>
            <a:ext cx="5022000" cy="5157600"/>
          </a:xfrm>
          <a:prstGeom prst="rect">
            <a:avLst/>
          </a:prstGeom>
          <a:solidFill>
            <a:srgbClr val="00B5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32"/>
          <p:cNvSpPr txBox="1"/>
          <p:nvPr>
            <p:ph type="ctrTitle"/>
          </p:nvPr>
        </p:nvSpPr>
        <p:spPr>
          <a:xfrm>
            <a:off x="311700" y="1345600"/>
            <a:ext cx="4472700" cy="24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9" name="Google Shape;149;p32"/>
          <p:cNvSpPr txBox="1"/>
          <p:nvPr>
            <p:ph idx="1" type="subTitle"/>
          </p:nvPr>
        </p:nvSpPr>
        <p:spPr>
          <a:xfrm>
            <a:off x="311700" y="3870625"/>
            <a:ext cx="3892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i="1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0" name="Google Shape;15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1" name="Google Shape;151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32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3" name="Google Shape;153;p32"/>
          <p:cNvSpPr/>
          <p:nvPr>
            <p:ph idx="2" type="pic"/>
          </p:nvPr>
        </p:nvSpPr>
        <p:spPr>
          <a:xfrm>
            <a:off x="5022000" y="2703575"/>
            <a:ext cx="4122000" cy="2438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y College?">
  <p:cSld name="TITLE_1_1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3"/>
          <p:cNvSpPr/>
          <p:nvPr/>
        </p:nvSpPr>
        <p:spPr>
          <a:xfrm>
            <a:off x="0" y="0"/>
            <a:ext cx="9144000" cy="962400"/>
          </a:xfrm>
          <a:prstGeom prst="rect">
            <a:avLst/>
          </a:prstGeom>
          <a:solidFill>
            <a:srgbClr val="00B5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3"/>
          <p:cNvSpPr txBox="1"/>
          <p:nvPr>
            <p:ph type="ctrTitle"/>
          </p:nvPr>
        </p:nvSpPr>
        <p:spPr>
          <a:xfrm>
            <a:off x="3450850" y="178050"/>
            <a:ext cx="5483400" cy="6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57" name="Google Shape;157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3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9" name="Google Shape;159;p33"/>
          <p:cNvSpPr/>
          <p:nvPr>
            <p:ph idx="2" type="pic"/>
          </p:nvPr>
        </p:nvSpPr>
        <p:spPr>
          <a:xfrm>
            <a:off x="0" y="962400"/>
            <a:ext cx="3847800" cy="4181100"/>
          </a:xfrm>
          <a:prstGeom prst="rect">
            <a:avLst/>
          </a:prstGeom>
          <a:noFill/>
          <a:ln>
            <a:noFill/>
          </a:ln>
        </p:spPr>
      </p:sp>
      <p:sp>
        <p:nvSpPr>
          <p:cNvPr id="160" name="Google Shape;160;p33"/>
          <p:cNvSpPr txBox="1"/>
          <p:nvPr>
            <p:ph idx="1" type="body"/>
          </p:nvPr>
        </p:nvSpPr>
        <p:spPr>
          <a:xfrm>
            <a:off x="4184625" y="1281675"/>
            <a:ext cx="43740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61" name="Google Shape;161;p33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1">
  <p:cSld name="TITLE_1_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/>
          <p:nvPr/>
        </p:nvSpPr>
        <p:spPr>
          <a:xfrm>
            <a:off x="-75" y="-14150"/>
            <a:ext cx="9144000" cy="976800"/>
          </a:xfrm>
          <a:prstGeom prst="rect">
            <a:avLst/>
          </a:prstGeom>
          <a:solidFill>
            <a:srgbClr val="1266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4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" name="Google Shape;16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6" name="Google Shape;166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4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68" name="Google Shape;168;p34"/>
          <p:cNvSpPr txBox="1"/>
          <p:nvPr>
            <p:ph idx="1" type="body"/>
          </p:nvPr>
        </p:nvSpPr>
        <p:spPr>
          <a:xfrm>
            <a:off x="374625" y="1281675"/>
            <a:ext cx="56904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○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■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 Slide">
  <p:cSld name="TITLE_1_1_1_1_1_1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5"/>
          <p:cNvSpPr/>
          <p:nvPr/>
        </p:nvSpPr>
        <p:spPr>
          <a:xfrm>
            <a:off x="0" y="0"/>
            <a:ext cx="5032200" cy="5143500"/>
          </a:xfrm>
          <a:prstGeom prst="rect">
            <a:avLst/>
          </a:prstGeom>
          <a:solidFill>
            <a:srgbClr val="1266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5"/>
          <p:cNvSpPr txBox="1"/>
          <p:nvPr>
            <p:ph type="ctrTitle"/>
          </p:nvPr>
        </p:nvSpPr>
        <p:spPr>
          <a:xfrm>
            <a:off x="373875" y="1428150"/>
            <a:ext cx="3605400" cy="228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None/>
              <a:defRPr sz="4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pic>
        <p:nvPicPr>
          <p:cNvPr id="172" name="Google Shape;172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5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74" name="Google Shape;174;p35"/>
          <p:cNvSpPr/>
          <p:nvPr>
            <p:ph idx="2" type="pic"/>
          </p:nvPr>
        </p:nvSpPr>
        <p:spPr>
          <a:xfrm>
            <a:off x="5032200" y="0"/>
            <a:ext cx="4112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5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Q/Common Misconceptions 1">
  <p:cSld name="TITLE_1_1_1_1_1_1_1_1_1_1_1_1_1_1_1_1_1_1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6"/>
          <p:cNvSpPr/>
          <p:nvPr/>
        </p:nvSpPr>
        <p:spPr>
          <a:xfrm>
            <a:off x="4120875" y="0"/>
            <a:ext cx="5023200" cy="5143500"/>
          </a:xfrm>
          <a:prstGeom prst="rect">
            <a:avLst/>
          </a:prstGeom>
          <a:solidFill>
            <a:srgbClr val="E9D7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9" name="Google Shape;17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6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81" name="Google Shape;181;p36"/>
          <p:cNvSpPr txBox="1"/>
          <p:nvPr>
            <p:ph type="title"/>
          </p:nvPr>
        </p:nvSpPr>
        <p:spPr>
          <a:xfrm>
            <a:off x="238575" y="2090550"/>
            <a:ext cx="3705600" cy="9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82" name="Google Shape;182;p36"/>
          <p:cNvSpPr txBox="1"/>
          <p:nvPr>
            <p:ph idx="1" type="subTitle"/>
          </p:nvPr>
        </p:nvSpPr>
        <p:spPr>
          <a:xfrm>
            <a:off x="4531575" y="962525"/>
            <a:ext cx="42018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mily Fued">
  <p:cSld name="TITLE_1_1_1_1_1_1_1_1_1_1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7"/>
          <p:cNvSpPr/>
          <p:nvPr/>
        </p:nvSpPr>
        <p:spPr>
          <a:xfrm>
            <a:off x="0" y="0"/>
            <a:ext cx="9144000" cy="962400"/>
          </a:xfrm>
          <a:prstGeom prst="rect">
            <a:avLst/>
          </a:prstGeom>
          <a:solidFill>
            <a:srgbClr val="D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6" name="Google Shape;186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066701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7"/>
          <p:cNvSpPr txBox="1"/>
          <p:nvPr/>
        </p:nvSpPr>
        <p:spPr>
          <a:xfrm>
            <a:off x="1151400" y="65625"/>
            <a:ext cx="268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 VISION </a:t>
            </a: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for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ELECTRONIC LITERACY 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ACCESS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88" name="Google Shape;188;p37"/>
          <p:cNvSpPr txBox="1"/>
          <p:nvPr>
            <p:ph type="title"/>
          </p:nvPr>
        </p:nvSpPr>
        <p:spPr>
          <a:xfrm>
            <a:off x="3835200" y="167325"/>
            <a:ext cx="50334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37"/>
          <p:cNvSpPr/>
          <p:nvPr>
            <p:ph idx="2" type="pic"/>
          </p:nvPr>
        </p:nvSpPr>
        <p:spPr>
          <a:xfrm>
            <a:off x="2055300" y="1863000"/>
            <a:ext cx="5033400" cy="18429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37"/>
          <p:cNvSpPr txBox="1"/>
          <p:nvPr>
            <p:ph idx="1" type="subTitle"/>
          </p:nvPr>
        </p:nvSpPr>
        <p:spPr>
          <a:xfrm>
            <a:off x="2855850" y="4035325"/>
            <a:ext cx="34323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facebook.com/kingdonutsseattle/" TargetMode="External"/><Relationship Id="rId4" Type="http://schemas.openxmlformats.org/officeDocument/2006/relationships/hyperlink" Target="https://www.instagram.com/king_donuts_seattle_washington/?hl=en" TargetMode="External"/><Relationship Id="rId5" Type="http://schemas.openxmlformats.org/officeDocument/2006/relationships/hyperlink" Target="https://www.instagram.com/king_donuts_seattle_washington/?hl=en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free-css.com/template-categories/cafe-or-restaurant" TargetMode="External"/><Relationship Id="rId10" Type="http://schemas.openxmlformats.org/officeDocument/2006/relationships/hyperlink" Target="https://onepagelove.com/templates/free-templates" TargetMode="External"/><Relationship Id="rId13" Type="http://schemas.openxmlformats.org/officeDocument/2006/relationships/image" Target="../media/image15.png"/><Relationship Id="rId12" Type="http://schemas.openxmlformats.org/officeDocument/2006/relationships/hyperlink" Target="https://templatemo.com/tag/restaurant" TargetMode="External"/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website-templates" TargetMode="External"/><Relationship Id="rId4" Type="http://schemas.openxmlformats.org/officeDocument/2006/relationships/hyperlink" Target="https://themes.3rdwavemedia.com/freebies/" TargetMode="External"/><Relationship Id="rId9" Type="http://schemas.openxmlformats.org/officeDocument/2006/relationships/hyperlink" Target="https://graygrids.com/" TargetMode="External"/><Relationship Id="rId5" Type="http://schemas.openxmlformats.org/officeDocument/2006/relationships/hyperlink" Target="https://startbootstrap.com/" TargetMode="External"/><Relationship Id="rId6" Type="http://schemas.openxmlformats.org/officeDocument/2006/relationships/hyperlink" Target="https://freehtml5.co/" TargetMode="External"/><Relationship Id="rId7" Type="http://schemas.openxmlformats.org/officeDocument/2006/relationships/hyperlink" Target="https://www.w3schools.com/w3css/w3css_templates.asp" TargetMode="External"/><Relationship Id="rId8" Type="http://schemas.openxmlformats.org/officeDocument/2006/relationships/hyperlink" Target="https://uideck.com/templates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youtube.com/watch?v=ooVvH2IYz0w" TargetMode="External"/><Relationship Id="rId4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8.jpg"/><Relationship Id="rId5" Type="http://schemas.openxmlformats.org/officeDocument/2006/relationships/image" Target="../media/image17.png"/><Relationship Id="rId6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 txBox="1"/>
          <p:nvPr>
            <p:ph type="ctrTitle"/>
          </p:nvPr>
        </p:nvSpPr>
        <p:spPr>
          <a:xfrm>
            <a:off x="311700" y="1345600"/>
            <a:ext cx="4472700" cy="24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 Development: Lesson 10</a:t>
            </a:r>
            <a:endParaRPr/>
          </a:p>
        </p:txBody>
      </p:sp>
      <p:sp>
        <p:nvSpPr>
          <p:cNvPr id="196" name="Google Shape;196;p38"/>
          <p:cNvSpPr txBox="1"/>
          <p:nvPr>
            <p:ph idx="1" type="subTitle"/>
          </p:nvPr>
        </p:nvSpPr>
        <p:spPr>
          <a:xfrm>
            <a:off x="311700" y="3870625"/>
            <a:ext cx="3892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Facilitated by Titus Kariuki</a:t>
            </a:r>
            <a:endParaRPr/>
          </a:p>
        </p:txBody>
      </p:sp>
      <p:sp>
        <p:nvSpPr>
          <p:cNvPr id="197" name="Google Shape;197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8" name="Google Shape;198;p38"/>
          <p:cNvPicPr preferRelativeResize="0"/>
          <p:nvPr/>
        </p:nvPicPr>
        <p:blipFill rotWithShape="1">
          <a:blip r:embed="rId3">
            <a:alphaModFix/>
          </a:blip>
          <a:srcRect b="1839" l="4559" r="3697" t="5721"/>
          <a:stretch/>
        </p:blipFill>
        <p:spPr>
          <a:xfrm>
            <a:off x="4964025" y="2305050"/>
            <a:ext cx="4179976" cy="243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7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Info</a:t>
            </a:r>
            <a:endParaRPr/>
          </a:p>
        </p:txBody>
      </p:sp>
      <p:sp>
        <p:nvSpPr>
          <p:cNvPr id="266" name="Google Shape;266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47"/>
          <p:cNvSpPr txBox="1"/>
          <p:nvPr/>
        </p:nvSpPr>
        <p:spPr>
          <a:xfrm>
            <a:off x="232325" y="1149300"/>
            <a:ext cx="4038300" cy="46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Kim’s Savory Kuisines, LLC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Owner: </a:t>
            </a:r>
            <a:r>
              <a:rPr lang="en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Kimberli Johnson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Location of Business: </a:t>
            </a:r>
            <a:r>
              <a:rPr lang="en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Kent, WA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Hours of Operation:</a:t>
            </a:r>
            <a:r>
              <a:rPr lang="en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12-8p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Menu Items: </a:t>
            </a:r>
            <a:r>
              <a:rPr lang="en" sz="1200">
                <a:solidFill>
                  <a:srgbClr val="20212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caterer, meal prep, special events, cooking parties, cooking classes (adults &amp; youths) romantic dinners, dinner parties, sport events, meals cooked for families, weekend dinner plates, and so much more..</a:t>
            </a:r>
            <a:endParaRPr sz="1200">
              <a:solidFill>
                <a:srgbClr val="202124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Personal Biography:</a:t>
            </a:r>
            <a:r>
              <a:rPr lang="en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" sz="1200">
                <a:solidFill>
                  <a:srgbClr val="20212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I've been in business over 20 years. Cooking is my passion. I love cooking and people love Eating what I cook.</a:t>
            </a:r>
            <a:endParaRPr sz="1200">
              <a:solidFill>
                <a:srgbClr val="202124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Colors: </a:t>
            </a:r>
            <a:r>
              <a:rPr lang="en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Pink, Blue, Gray and Black (student can select pantone)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Needed on site:</a:t>
            </a:r>
            <a:r>
              <a:rPr lang="en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Payment Processing, Catering form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8" name="Google Shape;268;p47"/>
          <p:cNvSpPr txBox="1"/>
          <p:nvPr/>
        </p:nvSpPr>
        <p:spPr>
          <a:xfrm>
            <a:off x="4270625" y="1149300"/>
            <a:ext cx="4694400" cy="43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King Donuts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Owners:</a:t>
            </a:r>
            <a:r>
              <a:rPr lang="en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Hong Chhuor, Kien Sok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Location of Business: </a:t>
            </a:r>
            <a:r>
              <a:rPr lang="en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9232 Rainier Ave S</a:t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Hours of Operation:</a:t>
            </a:r>
            <a:r>
              <a:rPr lang="en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M-F | 7a-1p, SSu | 7a-7p</a:t>
            </a:r>
            <a:endParaRPr sz="1200" u="sng">
              <a:solidFill>
                <a:schemeClr val="hlink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Social Media: </a:t>
            </a:r>
            <a:r>
              <a:rPr lang="en" sz="12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https://www.facebook.com/kingdonutsseattle/</a:t>
            </a:r>
            <a:r>
              <a:rPr lang="en" sz="1200">
                <a:solidFill>
                  <a:srgbClr val="202124"/>
                </a:solidFill>
                <a:uFill>
                  <a:noFill/>
                </a:uFill>
                <a:latin typeface="Helvetica Neue Light"/>
                <a:ea typeface="Helvetica Neue Light"/>
                <a:cs typeface="Helvetica Neue Light"/>
                <a:sym typeface="Helvetica Neue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2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/>
              </a:rPr>
              <a:t>https://www.instagram.com/king_donuts_seattle_washington/?hl=en</a:t>
            </a:r>
            <a:endParaRPr sz="1200" u="sng">
              <a:solidFill>
                <a:schemeClr val="hlink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Bio:</a:t>
            </a:r>
            <a:r>
              <a:rPr lang="en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" sz="1200">
                <a:solidFill>
                  <a:srgbClr val="20212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family owned and operated immigrant/refugee owned small business in our community for 30+ years donuts hand-made fresh daily</a:t>
            </a:r>
            <a:endParaRPr sz="1200">
              <a:solidFill>
                <a:srgbClr val="202124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Personal Bio: </a:t>
            </a:r>
            <a:r>
              <a:rPr lang="en" sz="1200">
                <a:solidFill>
                  <a:srgbClr val="20212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Our family arrived in the US in mid 1980s and donuts have been a part of our story ever since. We take pride in serving hand made donuts made daily.</a:t>
            </a:r>
            <a:endParaRPr sz="1200">
              <a:solidFill>
                <a:srgbClr val="202124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Needed on site: </a:t>
            </a:r>
            <a:r>
              <a:rPr lang="en" sz="1200">
                <a:solidFill>
                  <a:srgbClr val="20212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Payment Processing, Contact Form, Gift cards</a:t>
            </a:r>
            <a:endParaRPr sz="1200">
              <a:solidFill>
                <a:srgbClr val="202124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02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Colors: </a:t>
            </a:r>
            <a:r>
              <a:rPr lang="en" sz="1200">
                <a:solidFill>
                  <a:srgbClr val="20212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Hex FBFCF1, Hex FDEB70, </a:t>
            </a:r>
            <a:endParaRPr sz="1200">
              <a:solidFill>
                <a:srgbClr val="202124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 txBox="1"/>
          <p:nvPr>
            <p:ph type="ctrTitle"/>
          </p:nvPr>
        </p:nvSpPr>
        <p:spPr>
          <a:xfrm>
            <a:off x="373875" y="1428150"/>
            <a:ext cx="3605400" cy="228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Template Vs. From Scratch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4" name="Google Shape;274;p48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" name="Google Shape;275;p48"/>
          <p:cNvSpPr txBox="1"/>
          <p:nvPr/>
        </p:nvSpPr>
        <p:spPr>
          <a:xfrm>
            <a:off x="5200675" y="578400"/>
            <a:ext cx="3550800" cy="30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Helvetica Neue Light"/>
                <a:ea typeface="Helvetica Neue Light"/>
                <a:cs typeface="Helvetica Neue Light"/>
                <a:sym typeface="Helvetica Neue Light"/>
              </a:rPr>
              <a:t>Groups will have the choice to build their website using a template or from scratch</a:t>
            </a:r>
            <a:endParaRPr sz="3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9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Templates </a:t>
            </a:r>
            <a:endParaRPr/>
          </a:p>
        </p:txBody>
      </p:sp>
      <p:sp>
        <p:nvSpPr>
          <p:cNvPr id="281" name="Google Shape;281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2" name="Google Shape;282;p49"/>
          <p:cNvSpPr txBox="1"/>
          <p:nvPr/>
        </p:nvSpPr>
        <p:spPr>
          <a:xfrm>
            <a:off x="91350" y="998975"/>
            <a:ext cx="3355200" cy="3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List of Templates: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https://github.com/website-templates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https://themes.3rdwavemedia.com/freebies/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https://startbootstrap.com/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https://freehtml5.co/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https://www.w3schools.com/w3css/w3css_templates.asp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https://uideck.com/templates/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https://graygrids.com/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https://onepagelove.com/templates/free-templates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1"/>
              </a:rPr>
              <a:t>https://www.free-css.com/template-categories/cafe-or-restaurant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2"/>
              </a:rPr>
              <a:t>https://templatemo.com/tag/restaurant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3" name="Google Shape;283;p4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624750" y="998975"/>
            <a:ext cx="5340298" cy="2469366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9"/>
          <p:cNvSpPr txBox="1"/>
          <p:nvPr/>
        </p:nvSpPr>
        <p:spPr>
          <a:xfrm>
            <a:off x="1212600" y="4166375"/>
            <a:ext cx="6718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Templates are premade </a:t>
            </a: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web pages</a:t>
            </a: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 that you can redesign and add your own stylistic elements 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Website from Scratch</a:t>
            </a:r>
            <a:endParaRPr/>
          </a:p>
        </p:txBody>
      </p:sp>
      <p:sp>
        <p:nvSpPr>
          <p:cNvPr id="290" name="Google Shape;29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1" name="Google Shape;29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1327" y="1234212"/>
            <a:ext cx="4461350" cy="267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50"/>
          <p:cNvSpPr txBox="1"/>
          <p:nvPr/>
        </p:nvSpPr>
        <p:spPr>
          <a:xfrm>
            <a:off x="1671000" y="4096750"/>
            <a:ext cx="5802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If your group chooses to code the website from scratch, you will be using VS code to create a </a:t>
            </a: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series</a:t>
            </a: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 of webpages (similar to our challenge projects) and putting them all together in the end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1"/>
          <p:cNvSpPr txBox="1"/>
          <p:nvPr>
            <p:ph type="ctrTitle"/>
          </p:nvPr>
        </p:nvSpPr>
        <p:spPr>
          <a:xfrm>
            <a:off x="373875" y="1428150"/>
            <a:ext cx="3605400" cy="228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Introduction to VS Code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8" name="Google Shape;298;p51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51"/>
          <p:cNvSpPr txBox="1"/>
          <p:nvPr/>
        </p:nvSpPr>
        <p:spPr>
          <a:xfrm>
            <a:off x="5200675" y="578400"/>
            <a:ext cx="35508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00" name="Google Shape;300;p51"/>
          <p:cNvPicPr preferRelativeResize="0"/>
          <p:nvPr/>
        </p:nvPicPr>
        <p:blipFill rotWithShape="1">
          <a:blip r:embed="rId3">
            <a:alphaModFix/>
          </a:blip>
          <a:srcRect b="0" l="6681" r="0" t="0"/>
          <a:stretch/>
        </p:blipFill>
        <p:spPr>
          <a:xfrm>
            <a:off x="4974850" y="1356775"/>
            <a:ext cx="4169076" cy="2233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/>
          <p:nvPr>
            <p:ph type="ctrTitle"/>
          </p:nvPr>
        </p:nvSpPr>
        <p:spPr>
          <a:xfrm>
            <a:off x="3450850" y="178050"/>
            <a:ext cx="5483400" cy="6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04" name="Google Shape;204;p39"/>
          <p:cNvSpPr txBox="1"/>
          <p:nvPr>
            <p:ph idx="1" type="body"/>
          </p:nvPr>
        </p:nvSpPr>
        <p:spPr>
          <a:xfrm>
            <a:off x="4184625" y="1281675"/>
            <a:ext cx="4374000" cy="3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9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39"/>
          <p:cNvSpPr txBox="1"/>
          <p:nvPr/>
        </p:nvSpPr>
        <p:spPr>
          <a:xfrm>
            <a:off x="591825" y="1112050"/>
            <a:ext cx="8421300" cy="31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1. Ice breaker</a:t>
            </a:r>
            <a:endParaRPr sz="23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2. Recap</a:t>
            </a:r>
            <a:endParaRPr sz="23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74650" lvl="0" marL="9144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Helvetica Neue Light"/>
              <a:buAutoNum type="alphaLcPeriod"/>
            </a:pPr>
            <a:r>
              <a:rPr lang="en" sz="23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Finish up Previous Projects</a:t>
            </a:r>
            <a:endParaRPr sz="23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3. Introduction to Final Project!</a:t>
            </a:r>
            <a:endParaRPr sz="23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4. Template vs. Website from Scratch</a:t>
            </a:r>
            <a:endParaRPr sz="23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5. VS Code</a:t>
            </a:r>
            <a:endParaRPr sz="23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0"/>
          <p:cNvSpPr txBox="1"/>
          <p:nvPr>
            <p:ph type="ctrTitle"/>
          </p:nvPr>
        </p:nvSpPr>
        <p:spPr>
          <a:xfrm>
            <a:off x="3450850" y="178050"/>
            <a:ext cx="5483400" cy="6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Ice Breaker</a:t>
            </a:r>
            <a:endParaRPr/>
          </a:p>
        </p:txBody>
      </p:sp>
      <p:sp>
        <p:nvSpPr>
          <p:cNvPr id="212" name="Google Shape;212;p40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40"/>
          <p:cNvSpPr txBox="1"/>
          <p:nvPr/>
        </p:nvSpPr>
        <p:spPr>
          <a:xfrm>
            <a:off x="591825" y="1112050"/>
            <a:ext cx="78099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Helvetica Neue Light"/>
              <a:buChar char="●"/>
            </a:pPr>
            <a:r>
              <a:rPr lang="en" sz="23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If you were in Avatar, which element would you bend, and why?</a:t>
            </a:r>
            <a:endParaRPr sz="23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14" name="Google Shape;21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7800" y="2004850"/>
            <a:ext cx="5037956" cy="283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/>
          <p:nvPr>
            <p:ph type="ctrTitle"/>
          </p:nvPr>
        </p:nvSpPr>
        <p:spPr>
          <a:xfrm>
            <a:off x="3450850" y="178050"/>
            <a:ext cx="5483400" cy="6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Ice Breaker</a:t>
            </a:r>
            <a:endParaRPr/>
          </a:p>
        </p:txBody>
      </p:sp>
      <p:sp>
        <p:nvSpPr>
          <p:cNvPr id="220" name="Google Shape;220;p41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Edited by Henry Page&#10;&#10;Thanks for checking out my trailer for &quot;Avatar: The Last Airbender&quot;.&#10;If you liked it, leave a like and subscribe!&#10;&#10;Music: &#10;Balance - CJ Music&#10;&#10;This video was made under fair use. I am not profiting from this in any way." id="221" name="Google Shape;221;p41" title="Avatar: The Last Airbender | Trail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4200" y="1399825"/>
            <a:ext cx="5955600" cy="335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2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7" name="Google Shape;227;p42"/>
          <p:cNvSpPr txBox="1"/>
          <p:nvPr>
            <p:ph type="title"/>
          </p:nvPr>
        </p:nvSpPr>
        <p:spPr>
          <a:xfrm>
            <a:off x="2014425" y="2280450"/>
            <a:ext cx="5115300" cy="5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320">
                <a:latin typeface="Helvetica Neue"/>
                <a:ea typeface="Helvetica Neue"/>
                <a:cs typeface="Helvetica Neue"/>
                <a:sym typeface="Helvetica Neue"/>
              </a:rPr>
              <a:t>Previous Projects</a:t>
            </a:r>
            <a:endParaRPr b="1" sz="432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3" name="Google Shape;233;p43"/>
          <p:cNvSpPr txBox="1"/>
          <p:nvPr>
            <p:ph type="title"/>
          </p:nvPr>
        </p:nvSpPr>
        <p:spPr>
          <a:xfrm>
            <a:off x="3835200" y="167325"/>
            <a:ext cx="50334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Recap: Past Projects</a:t>
            </a:r>
            <a:endParaRPr b="1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234" name="Google Shape;234;p43"/>
          <p:cNvGraphicFramePr/>
          <p:nvPr/>
        </p:nvGraphicFramePr>
        <p:xfrm>
          <a:off x="1769275" y="1409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{F13C1D4C-F34E-4A89-9CF5-3E5460372B68}</a:tableStyleId>
              </a:tblPr>
              <a:tblGrid>
                <a:gridCol w="2802725"/>
                <a:gridCol w="2802725"/>
              </a:tblGrid>
              <a:tr h="464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/>
                        <a:t>Project</a:t>
                      </a:r>
                      <a:endParaRPr b="1"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/>
                        <a:t>Tool</a:t>
                      </a:r>
                      <a:endParaRPr b="1" sz="1900"/>
                    </a:p>
                  </a:txBody>
                  <a:tcPr marT="91425" marB="91425" marR="91425" marL="91425"/>
                </a:tc>
              </a:tr>
              <a:tr h="46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Poem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Basic HTML Text tags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6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List of ASP activities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Ordered and unordered lists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6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Your favorite picture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Image tags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6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Your favorite animal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CSS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6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IDs, iFrames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6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Links you love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Hyperlinks, Jumping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0" name="Google Shape;240;p44"/>
          <p:cNvSpPr txBox="1"/>
          <p:nvPr>
            <p:ph type="title"/>
          </p:nvPr>
        </p:nvSpPr>
        <p:spPr>
          <a:xfrm>
            <a:off x="3835200" y="167325"/>
            <a:ext cx="50334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Recap: Past Projects</a:t>
            </a:r>
            <a:endParaRPr b="1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241" name="Google Shape;241;p44"/>
          <p:cNvGraphicFramePr/>
          <p:nvPr/>
        </p:nvGraphicFramePr>
        <p:xfrm>
          <a:off x="1769275" y="1735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{F13C1D4C-F34E-4A89-9CF5-3E5460372B68}</a:tableStyleId>
              </a:tblPr>
              <a:tblGrid>
                <a:gridCol w="2802725"/>
                <a:gridCol w="2802725"/>
              </a:tblGrid>
              <a:tr h="464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/>
                        <a:t>Project</a:t>
                      </a:r>
                      <a:endParaRPr b="1" sz="1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/>
                        <a:t>Tool</a:t>
                      </a:r>
                      <a:endParaRPr b="1" sz="1900"/>
                    </a:p>
                  </a:txBody>
                  <a:tcPr marT="91425" marB="91425" marR="91425" marL="91425"/>
                </a:tc>
              </a:tr>
              <a:tr h="46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Your favorite cartoons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Tables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6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 recipe book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All the above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6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Your Summer plans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Padding, margins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6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Navigation Bar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NavBar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5"/>
          <p:cNvSpPr txBox="1"/>
          <p:nvPr>
            <p:ph type="ctrTitle"/>
          </p:nvPr>
        </p:nvSpPr>
        <p:spPr>
          <a:xfrm>
            <a:off x="373875" y="1428150"/>
            <a:ext cx="3605400" cy="228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Final Project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7" name="Google Shape;247;p45"/>
          <p:cNvSpPr txBox="1"/>
          <p:nvPr>
            <p:ph idx="12" type="sldNum"/>
          </p:nvPr>
        </p:nvSpPr>
        <p:spPr>
          <a:xfrm>
            <a:off x="8595233" y="47498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8" name="Google Shape;248;p45"/>
          <p:cNvSpPr txBox="1"/>
          <p:nvPr/>
        </p:nvSpPr>
        <p:spPr>
          <a:xfrm>
            <a:off x="5200675" y="1470825"/>
            <a:ext cx="35508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Helvetica Neue Light"/>
                <a:ea typeface="Helvetica Neue Light"/>
                <a:cs typeface="Helvetica Neue Light"/>
                <a:sym typeface="Helvetica Neue Light"/>
              </a:rPr>
              <a:t>We will create websites for businesses</a:t>
            </a:r>
            <a:endParaRPr sz="3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6"/>
          <p:cNvSpPr txBox="1"/>
          <p:nvPr>
            <p:ph type="ctrTitle"/>
          </p:nvPr>
        </p:nvSpPr>
        <p:spPr>
          <a:xfrm>
            <a:off x="3624750" y="181300"/>
            <a:ext cx="5340300" cy="5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Info</a:t>
            </a:r>
            <a:endParaRPr/>
          </a:p>
        </p:txBody>
      </p:sp>
      <p:sp>
        <p:nvSpPr>
          <p:cNvPr id="254" name="Google Shape;254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6"/>
          <p:cNvSpPr txBox="1"/>
          <p:nvPr/>
        </p:nvSpPr>
        <p:spPr>
          <a:xfrm>
            <a:off x="232325" y="1149300"/>
            <a:ext cx="403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Kim’s Savory Kuisines, LLC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6" name="Google Shape;256;p46"/>
          <p:cNvSpPr txBox="1"/>
          <p:nvPr/>
        </p:nvSpPr>
        <p:spPr>
          <a:xfrm>
            <a:off x="4926750" y="1149300"/>
            <a:ext cx="4038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King Donuts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7" name="Google Shape;25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2775" y="1620875"/>
            <a:ext cx="3073700" cy="178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75" y="1549500"/>
            <a:ext cx="2364113" cy="3289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33997" y="3218825"/>
            <a:ext cx="1531951" cy="1837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50561" y="1265550"/>
            <a:ext cx="2193441" cy="328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